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73" r:id="rId6"/>
    <p:sldId id="262" r:id="rId7"/>
    <p:sldId id="263" r:id="rId8"/>
    <p:sldId id="264" r:id="rId9"/>
    <p:sldId id="269" r:id="rId10"/>
  </p:sldIdLst>
  <p:sldSz cx="24387175" cy="13716000"/>
  <p:notesSz cx="13716000" cy="2438717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720E"/>
    <a:srgbClr val="DBB5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595" autoAdjust="0"/>
  </p:normalViewPr>
  <p:slideViewPr>
    <p:cSldViewPr snapToGrid="0" snapToObjects="1">
      <p:cViewPr varScale="1">
        <p:scale>
          <a:sx n="45" d="100"/>
          <a:sy n="45" d="100"/>
        </p:scale>
        <p:origin x="147" y="4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win S" userId="ac818097a49509dc" providerId="LiveId" clId="{6FAC927C-83FD-406B-B0CF-82E70F27AD01}"/>
    <pc:docChg chg="modSld">
      <pc:chgData name="Ashwin S" userId="ac818097a49509dc" providerId="LiveId" clId="{6FAC927C-83FD-406B-B0CF-82E70F27AD01}" dt="2024-02-06T19:20:25.910" v="29" actId="1076"/>
      <pc:docMkLst>
        <pc:docMk/>
      </pc:docMkLst>
      <pc:sldChg chg="modSp mod">
        <pc:chgData name="Ashwin S" userId="ac818097a49509dc" providerId="LiveId" clId="{6FAC927C-83FD-406B-B0CF-82E70F27AD01}" dt="2024-02-06T19:20:25.910" v="29" actId="1076"/>
        <pc:sldMkLst>
          <pc:docMk/>
          <pc:sldMk cId="0" sldId="256"/>
        </pc:sldMkLst>
        <pc:spChg chg="mod">
          <ac:chgData name="Ashwin S" userId="ac818097a49509dc" providerId="LiveId" clId="{6FAC927C-83FD-406B-B0CF-82E70F27AD01}" dt="2024-02-06T19:20:25.910" v="29" actId="1076"/>
          <ac:spMkLst>
            <pc:docMk/>
            <pc:sldMk cId="0" sldId="256"/>
            <ac:spMk id="3" creationId="{00000000-0000-0000-0000-000000000000}"/>
          </ac:spMkLst>
        </pc:spChg>
        <pc:spChg chg="mod">
          <ac:chgData name="Ashwin S" userId="ac818097a49509dc" providerId="LiveId" clId="{6FAC927C-83FD-406B-B0CF-82E70F27AD01}" dt="2024-02-06T19:19:52.819" v="0" actId="20577"/>
          <ac:spMkLst>
            <pc:docMk/>
            <pc:sldMk cId="0" sldId="256"/>
            <ac:spMk id="4" creationId="{00000000-0000-0000-0000-00000000000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svg>
</file>

<file path=ppt/media/image27.svg>
</file>

<file path=ppt/media/image28.svg>
</file>

<file path=ppt/media/image29.png>
</file>

<file path=ppt/media/image3.png>
</file>

<file path=ppt/media/image30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8937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64529" y="2244726"/>
            <a:ext cx="24387175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64529" y="7204076"/>
            <a:ext cx="24387175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2AA3-2E20-47C0-BA88-04677EB4993E}" type="datetimeFigureOut">
              <a:rPr lang="zh-CN" altLang="en-US" smtClean="0"/>
              <a:t>2024/2/7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1622-0C31-46E6-8822-D97B4C28C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268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4.svg"/><Relationship Id="rId9" Type="http://schemas.openxmlformats.org/officeDocument/2006/relationships/image" Target="../media/image2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6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7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50981" y="0"/>
            <a:ext cx="10936067" cy="13716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76009" y="1800053"/>
            <a:ext cx="11591673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US" sz="6500" dirty="0"/>
              <a:t>CONTACT MANAGEMENT SYSTEM</a:t>
            </a:r>
          </a:p>
        </p:txBody>
      </p:sp>
      <p:sp>
        <p:nvSpPr>
          <p:cNvPr id="4" name="Text 1"/>
          <p:cNvSpPr/>
          <p:nvPr/>
        </p:nvSpPr>
        <p:spPr>
          <a:xfrm>
            <a:off x="7692928" y="3429000"/>
            <a:ext cx="2061891" cy="931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00"/>
              </a:lnSpc>
              <a:buNone/>
            </a:pP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711289" y="9779787"/>
            <a:ext cx="4297370" cy="931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00"/>
              </a:lnSpc>
              <a:buNone/>
            </a:pPr>
            <a:r>
              <a:rPr lang="en-IN" sz="4000" dirty="0">
                <a:effectLst/>
              </a:rPr>
              <a:t>TEAM MEMBERS:-</a:t>
            </a:r>
            <a:endParaRPr lang="en-US" sz="4000" dirty="0"/>
          </a:p>
        </p:txBody>
      </p:sp>
      <p:sp>
        <p:nvSpPr>
          <p:cNvPr id="7" name="Text 4"/>
          <p:cNvSpPr/>
          <p:nvPr/>
        </p:nvSpPr>
        <p:spPr>
          <a:xfrm>
            <a:off x="711289" y="12014200"/>
            <a:ext cx="5025595" cy="4656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11288" y="10711120"/>
            <a:ext cx="8930017" cy="20160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IN" sz="3000" dirty="0">
                <a:effectLst/>
              </a:rPr>
              <a:t>Ashwin S| AP22110010746</a:t>
            </a:r>
          </a:p>
          <a:p>
            <a:pPr marL="0" indent="0" algn="l">
              <a:buNone/>
            </a:pPr>
            <a:r>
              <a:rPr lang="en-IN" sz="3000" dirty="0" err="1">
                <a:effectLst/>
              </a:rPr>
              <a:t>Jaayny</a:t>
            </a:r>
            <a:r>
              <a:rPr lang="en-IN" sz="3000" dirty="0">
                <a:effectLst/>
              </a:rPr>
              <a:t> </a:t>
            </a:r>
            <a:r>
              <a:rPr lang="en-IN" sz="3000" dirty="0" err="1">
                <a:effectLst/>
              </a:rPr>
              <a:t>Mithri</a:t>
            </a:r>
            <a:r>
              <a:rPr lang="en-IN" sz="3000" dirty="0">
                <a:effectLst/>
              </a:rPr>
              <a:t> </a:t>
            </a:r>
            <a:r>
              <a:rPr lang="en-IN" sz="3000" dirty="0" err="1">
                <a:effectLst/>
              </a:rPr>
              <a:t>Dasari</a:t>
            </a:r>
            <a:r>
              <a:rPr lang="en-IN" sz="3000" dirty="0">
                <a:effectLst/>
              </a:rPr>
              <a:t>| AP22110010755</a:t>
            </a:r>
          </a:p>
          <a:p>
            <a:pPr marL="0" indent="0" algn="l">
              <a:buNone/>
            </a:pPr>
            <a:r>
              <a:rPr lang="en-IN" sz="3000" dirty="0">
                <a:effectLst/>
              </a:rPr>
              <a:t>Karishma Pathan| AP22110010753</a:t>
            </a:r>
          </a:p>
          <a:p>
            <a:pPr marL="0" indent="0" algn="l">
              <a:buNone/>
            </a:pPr>
            <a:r>
              <a:rPr lang="en-IN" sz="3000" dirty="0" err="1">
                <a:effectLst/>
              </a:rPr>
              <a:t>Nikhileswar</a:t>
            </a:r>
            <a:r>
              <a:rPr lang="en-IN" sz="3000" dirty="0">
                <a:effectLst/>
              </a:rPr>
              <a:t> Kotha| AP22110010757</a:t>
            </a:r>
          </a:p>
          <a:p>
            <a:pPr marL="0" indent="0" algn="l">
              <a:buNone/>
            </a:pPr>
            <a:r>
              <a:rPr lang="en-IN" sz="3000" dirty="0">
                <a:effectLst/>
              </a:rPr>
              <a:t>Sudarshan Reddy </a:t>
            </a:r>
            <a:r>
              <a:rPr lang="en-IN" sz="3000" dirty="0" err="1">
                <a:effectLst/>
              </a:rPr>
              <a:t>Palle</a:t>
            </a:r>
            <a:r>
              <a:rPr lang="en-IN" sz="3000" dirty="0">
                <a:effectLst/>
              </a:rPr>
              <a:t>| AP22110010777</a:t>
            </a:r>
            <a:endParaRPr lang="en-US" sz="3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76295" y="927100"/>
            <a:ext cx="4525999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ABSTRACT</a:t>
            </a:r>
            <a:endParaRPr lang="en-US" sz="7000" dirty="0"/>
          </a:p>
        </p:txBody>
      </p:sp>
      <p:sp>
        <p:nvSpPr>
          <p:cNvPr id="3" name="Text 1"/>
          <p:cNvSpPr/>
          <p:nvPr/>
        </p:nvSpPr>
        <p:spPr>
          <a:xfrm>
            <a:off x="-47072083" y="3429000"/>
            <a:ext cx="25428578" cy="184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1076295" y="3098800"/>
            <a:ext cx="10080827" cy="79205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755"/>
              </a:lnSpc>
              <a:buNone/>
            </a:pPr>
            <a:r>
              <a:rPr lang="en-US" sz="3600" dirty="0">
                <a:effectLst/>
              </a:rPr>
              <a:t>Our fast-paced digital world relies on digital address books. This C++ program makes it easy to manage your contacts with a user-friendly interface for adding, editing, viewing, searching, and deleting contact information. The program uses a text file as a database to store your contact details. This code overview will explain the different parts of the address book management system.</a:t>
            </a:r>
            <a:endParaRPr lang="en-US" sz="3500" dirty="0"/>
          </a:p>
        </p:txBody>
      </p:sp>
      <p:pic>
        <p:nvPicPr>
          <p:cNvPr id="5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101" y="2171700"/>
            <a:ext cx="19979597" cy="12700"/>
          </a:xfrm>
          <a:prstGeom prst="rect">
            <a:avLst/>
          </a:prstGeom>
        </p:spPr>
      </p:pic>
      <p:pic>
        <p:nvPicPr>
          <p:cNvPr id="6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197034" y="2556933"/>
            <a:ext cx="8624378" cy="9550400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-16042" y="13081000"/>
            <a:ext cx="24387048" cy="635000"/>
          </a:xfrm>
          <a:prstGeom prst="rect">
            <a:avLst/>
          </a:prstGeom>
          <a:solidFill>
            <a:srgbClr val="C9C29D">
              <a:alpha val="28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96549" y="5473700"/>
            <a:ext cx="762201" cy="25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40505" y="3441700"/>
            <a:ext cx="4619144" cy="6688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500" dirty="0">
                <a:solidFill>
                  <a:srgbClr val="304254">
                    <a:alpha val="100000"/>
                  </a:srgbClr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ADDRESS HANDBOOK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4669950" y="4241800"/>
            <a:ext cx="15059849" cy="1113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3200" dirty="0">
                <a:solidFill>
                  <a:srgbClr val="304254">
                    <a:alpha val="100000"/>
                  </a:srgbClr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An address book is a small book or database used for storing contact information.</a:t>
            </a:r>
            <a:endParaRPr lang="en-US" sz="3200" dirty="0"/>
          </a:p>
          <a:p>
            <a:pPr marL="0" indent="0" algn="ctr">
              <a:lnSpc>
                <a:spcPts val="4500"/>
              </a:lnSpc>
              <a:buNone/>
            </a:pPr>
            <a:r>
              <a:rPr lang="en-US" sz="3200" dirty="0">
                <a:solidFill>
                  <a:srgbClr val="304254">
                    <a:alpha val="100000"/>
                  </a:srgbClr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</a:t>
            </a:r>
            <a:endParaRPr lang="en-US" sz="3200" dirty="0"/>
          </a:p>
          <a:p>
            <a:pPr marL="0" indent="0" algn="ctr">
              <a:lnSpc>
                <a:spcPts val="4500"/>
              </a:lnSpc>
              <a:buNone/>
            </a:pPr>
            <a:r>
              <a:rPr lang="en-US" sz="3200" dirty="0">
                <a:solidFill>
                  <a:srgbClr val="304254">
                    <a:alpha val="100000"/>
                  </a:srgbClr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2235479" y="8521700"/>
            <a:ext cx="19916089" cy="127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3000" dirty="0">
                <a:solidFill>
                  <a:srgbClr val="535A61">
                    <a:alpha val="100000"/>
                  </a:srgbClr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Contact entries typically include:</a:t>
            </a:r>
            <a:endParaRPr lang="en-US" sz="3000" dirty="0"/>
          </a:p>
          <a:p>
            <a:pPr marL="0" indent="0" algn="ctr">
              <a:lnSpc>
                <a:spcPts val="4500"/>
              </a:lnSpc>
              <a:buNone/>
            </a:pPr>
            <a:r>
              <a:rPr lang="en-US" sz="3000" dirty="0">
                <a:solidFill>
                  <a:srgbClr val="535A61">
                    <a:alpha val="100000"/>
                  </a:srgbClr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First name, Last name, Company name, Address, Telephone number, Email address, Fax number, Mobile phone number</a:t>
            </a:r>
            <a:endParaRPr lang="en-US" sz="3000" dirty="0"/>
          </a:p>
        </p:txBody>
      </p:sp>
      <p:pic>
        <p:nvPicPr>
          <p:cNvPr id="6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895037" y="11042650"/>
            <a:ext cx="635079" cy="656853"/>
          </a:xfrm>
          <a:prstGeom prst="rect">
            <a:avLst/>
          </a:prstGeom>
        </p:spPr>
      </p:pic>
      <p:pic>
        <p:nvPicPr>
          <p:cNvPr id="7" name="Image 2" descr=" 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026022" y="11285539"/>
            <a:ext cx="373066" cy="74613"/>
          </a:xfrm>
          <a:prstGeom prst="rect">
            <a:avLst/>
          </a:prstGeom>
        </p:spPr>
      </p:pic>
      <p:pic>
        <p:nvPicPr>
          <p:cNvPr id="8" name="Image 3" descr=" 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13068300"/>
            <a:ext cx="24387048" cy="12700"/>
          </a:xfrm>
          <a:prstGeom prst="rect">
            <a:avLst/>
          </a:prstGeom>
        </p:spPr>
      </p:pic>
      <p:sp>
        <p:nvSpPr>
          <p:cNvPr id="9" name="Shape 3"/>
          <p:cNvSpPr/>
          <p:nvPr/>
        </p:nvSpPr>
        <p:spPr>
          <a:xfrm>
            <a:off x="0" y="13081000"/>
            <a:ext cx="24387048" cy="635000"/>
          </a:xfrm>
          <a:prstGeom prst="rect">
            <a:avLst/>
          </a:prstGeom>
          <a:solidFill>
            <a:srgbClr val="C9C29D">
              <a:alpha val="28000"/>
            </a:srgbClr>
          </a:solidFill>
          <a:ln/>
        </p:spPr>
      </p:sp>
      <p:pic>
        <p:nvPicPr>
          <p:cNvPr id="10" name="Image 4" descr=" 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062083" y="0"/>
            <a:ext cx="10275584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65321" y="800100"/>
            <a:ext cx="6896962" cy="1587500"/>
          </a:xfrm>
          <a:prstGeom prst="rect">
            <a:avLst/>
          </a:prstGeom>
          <a:noFill/>
          <a:ln/>
        </p:spPr>
      </p:sp>
      <p:sp>
        <p:nvSpPr>
          <p:cNvPr id="3" name="Text 1"/>
          <p:cNvSpPr/>
          <p:nvPr/>
        </p:nvSpPr>
        <p:spPr>
          <a:xfrm>
            <a:off x="1092337" y="927100"/>
            <a:ext cx="6939301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INTRODUCTION</a:t>
            </a:r>
            <a:endParaRPr lang="en-US" sz="7000" dirty="0"/>
          </a:p>
        </p:txBody>
      </p:sp>
      <p:sp>
        <p:nvSpPr>
          <p:cNvPr id="4" name="Text 2"/>
          <p:cNvSpPr/>
          <p:nvPr/>
        </p:nvSpPr>
        <p:spPr>
          <a:xfrm>
            <a:off x="-47072083" y="3429000"/>
            <a:ext cx="25428578" cy="184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000" kern="0" spc="-33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Our fast-paced digital world relies on digital address books. This C++ program makes it easy to manage your contacts with a user-friendly interface for adding, editing, viewing, searching, and deleting contact information. The program uses a text file as a database to store your contact details. This code overview will explain the different parts of the address book management system.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1092337" y="3098800"/>
            <a:ext cx="12532233" cy="2129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087"/>
              </a:lnSpc>
              <a:buNone/>
            </a:pPr>
            <a:r>
              <a:rPr lang="en-US" sz="3600" dirty="0">
                <a:effectLst/>
              </a:rPr>
              <a:t>This code overview will explain the different parts of the address book management system:-</a:t>
            </a:r>
            <a:br>
              <a:rPr lang="en-US" sz="3600" dirty="0">
                <a:effectLst/>
              </a:rPr>
            </a:br>
            <a:endParaRPr lang="en-US" sz="3500" dirty="0"/>
          </a:p>
        </p:txBody>
      </p:sp>
      <p:pic>
        <p:nvPicPr>
          <p:cNvPr id="6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143" y="2171700"/>
            <a:ext cx="19979597" cy="12700"/>
          </a:xfrm>
          <a:prstGeom prst="rect">
            <a:avLst/>
          </a:prstGeom>
        </p:spPr>
      </p:pic>
      <p:pic>
        <p:nvPicPr>
          <p:cNvPr id="7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364751" y="3084607"/>
            <a:ext cx="8851599" cy="9573641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>
            <a:off x="0" y="13081000"/>
            <a:ext cx="24387048" cy="635000"/>
          </a:xfrm>
          <a:prstGeom prst="rect">
            <a:avLst/>
          </a:prstGeom>
          <a:solidFill>
            <a:srgbClr val="C9C29D">
              <a:alpha val="28000"/>
            </a:srgbClr>
          </a:solidFill>
          <a:ln/>
        </p:spPr>
      </p:sp>
      <p:pic>
        <p:nvPicPr>
          <p:cNvPr id="9" name="Image 2" descr=" 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3143" y="5346700"/>
            <a:ext cx="584273" cy="584200"/>
          </a:xfrm>
          <a:prstGeom prst="rect">
            <a:avLst/>
          </a:prstGeom>
        </p:spPr>
      </p:pic>
      <p:pic>
        <p:nvPicPr>
          <p:cNvPr id="10" name="Image 3" descr=" 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62245" y="5565775"/>
            <a:ext cx="146068" cy="14605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92537" y="5257800"/>
            <a:ext cx="4238096" cy="910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20"/>
              </a:lnSpc>
              <a:buNone/>
            </a:pPr>
            <a:r>
              <a:rPr lang="en-IN" sz="3600" dirty="0">
                <a:effectLst/>
              </a:rPr>
              <a:t>Adding information</a:t>
            </a:r>
            <a:endParaRPr lang="en-US" sz="3500" dirty="0"/>
          </a:p>
        </p:txBody>
      </p:sp>
      <p:pic>
        <p:nvPicPr>
          <p:cNvPr id="12" name="Image 4" descr=" 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8857" y="5346700"/>
            <a:ext cx="584273" cy="584200"/>
          </a:xfrm>
          <a:prstGeom prst="rect">
            <a:avLst/>
          </a:prstGeom>
        </p:spPr>
      </p:pic>
      <p:pic>
        <p:nvPicPr>
          <p:cNvPr id="13" name="Image 5" descr=" 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77960" y="5565775"/>
            <a:ext cx="146068" cy="146050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608251" y="5257800"/>
            <a:ext cx="4822369" cy="910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20"/>
              </a:lnSpc>
              <a:buNone/>
            </a:pPr>
            <a:r>
              <a:rPr lang="en-IN" sz="3600" dirty="0">
                <a:effectLst/>
              </a:rPr>
              <a:t>Searching information</a:t>
            </a:r>
            <a:endParaRPr lang="en-US" sz="3500" dirty="0"/>
          </a:p>
        </p:txBody>
      </p:sp>
      <p:pic>
        <p:nvPicPr>
          <p:cNvPr id="15" name="Image 6" descr=" 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3143" y="6489700"/>
            <a:ext cx="584273" cy="584200"/>
          </a:xfrm>
          <a:prstGeom prst="rect">
            <a:avLst/>
          </a:prstGeom>
        </p:spPr>
      </p:pic>
      <p:pic>
        <p:nvPicPr>
          <p:cNvPr id="16" name="Image 7" descr=" 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62245" y="6708775"/>
            <a:ext cx="146068" cy="146050"/>
          </a:xfrm>
          <a:prstGeom prst="rect">
            <a:avLst/>
          </a:prstGeom>
        </p:spPr>
      </p:pic>
      <p:sp>
        <p:nvSpPr>
          <p:cNvPr id="17" name="Text 7"/>
          <p:cNvSpPr/>
          <p:nvPr/>
        </p:nvSpPr>
        <p:spPr>
          <a:xfrm>
            <a:off x="1892537" y="6400800"/>
            <a:ext cx="4212693" cy="910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20"/>
              </a:lnSpc>
              <a:buNone/>
            </a:pPr>
            <a:r>
              <a:rPr lang="en-IN" sz="3600" dirty="0">
                <a:effectLst/>
              </a:rPr>
              <a:t>Editing information</a:t>
            </a:r>
            <a:endParaRPr lang="en-US" sz="3500" dirty="0"/>
          </a:p>
        </p:txBody>
      </p:sp>
      <p:pic>
        <p:nvPicPr>
          <p:cNvPr id="18" name="Image 8" descr=" 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8857" y="6261100"/>
            <a:ext cx="584273" cy="584200"/>
          </a:xfrm>
          <a:prstGeom prst="rect">
            <a:avLst/>
          </a:prstGeom>
        </p:spPr>
      </p:pic>
      <p:pic>
        <p:nvPicPr>
          <p:cNvPr id="19" name="Image 9" descr=" 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77960" y="6480175"/>
            <a:ext cx="146068" cy="146050"/>
          </a:xfrm>
          <a:prstGeom prst="rect">
            <a:avLst/>
          </a:prstGeom>
        </p:spPr>
      </p:pic>
      <p:sp>
        <p:nvSpPr>
          <p:cNvPr id="20" name="Text 8"/>
          <p:cNvSpPr/>
          <p:nvPr/>
        </p:nvSpPr>
        <p:spPr>
          <a:xfrm>
            <a:off x="7608251" y="6172200"/>
            <a:ext cx="6168738" cy="910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20"/>
              </a:lnSpc>
              <a:buNone/>
            </a:pPr>
            <a:r>
              <a:rPr lang="en-IN" sz="3600" dirty="0">
                <a:effectLst/>
              </a:rPr>
              <a:t>Deleting contact information</a:t>
            </a:r>
            <a:endParaRPr lang="en-US" sz="3500" dirty="0"/>
          </a:p>
        </p:txBody>
      </p:sp>
      <p:pic>
        <p:nvPicPr>
          <p:cNvPr id="21" name="Image 10" descr=" 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3143" y="7721600"/>
            <a:ext cx="584273" cy="584200"/>
          </a:xfrm>
          <a:prstGeom prst="rect">
            <a:avLst/>
          </a:prstGeom>
        </p:spPr>
      </p:pic>
      <p:pic>
        <p:nvPicPr>
          <p:cNvPr id="22" name="Image 11" descr=" 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62245" y="7940675"/>
            <a:ext cx="146068" cy="146050"/>
          </a:xfrm>
          <a:prstGeom prst="rect">
            <a:avLst/>
          </a:prstGeom>
        </p:spPr>
      </p:pic>
      <p:sp>
        <p:nvSpPr>
          <p:cNvPr id="23" name="Text 9"/>
          <p:cNvSpPr/>
          <p:nvPr/>
        </p:nvSpPr>
        <p:spPr>
          <a:xfrm>
            <a:off x="1892537" y="7632700"/>
            <a:ext cx="4390515" cy="910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20"/>
              </a:lnSpc>
              <a:buNone/>
            </a:pPr>
            <a:r>
              <a:rPr lang="en-IN" sz="3600" dirty="0">
                <a:effectLst/>
              </a:rPr>
              <a:t>Viewing information</a:t>
            </a:r>
            <a:endParaRPr lang="en-US" sz="3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页面-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0" descr=" ">
            <a:extLst>
              <a:ext uri="{FF2B5EF4-FFF2-40B4-BE49-F238E27FC236}">
                <a16:creationId xmlns:a16="http://schemas.microsoft.com/office/drawing/2014/main" id="{44CE11E8-F9DE-C62F-9BF3-090440BF4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7163695" cy="13081000"/>
          </a:xfrm>
          <a:prstGeom prst="rect">
            <a:avLst/>
          </a:prstGeom>
        </p:spPr>
      </p:pic>
      <p:sp>
        <p:nvSpPr>
          <p:cNvPr id="101" name="Start or Terminator"/>
          <p:cNvSpPr/>
          <p:nvPr/>
        </p:nvSpPr>
        <p:spPr>
          <a:xfrm>
            <a:off x="13894981" y="2781185"/>
            <a:ext cx="1000000" cy="440000"/>
          </a:xfrm>
          <a:custGeom>
            <a:avLst/>
            <a:gdLst>
              <a:gd name="connsiteX0" fmla="*/ 0 w 500000"/>
              <a:gd name="connsiteY0" fmla="*/ 110000 h 220000"/>
              <a:gd name="connsiteX1" fmla="*/ 250000 w 500000"/>
              <a:gd name="connsiteY1" fmla="*/ 0 h 220000"/>
              <a:gd name="connsiteX2" fmla="*/ 500000 w 500000"/>
              <a:gd name="connsiteY2" fmla="*/ 110000 h 220000"/>
              <a:gd name="connsiteX3" fmla="*/ 250000 w 500000"/>
              <a:gd name="connsiteY3" fmla="*/ 220000 h 220000"/>
              <a:gd name="rtl" fmla="*/ 55000 w 500000"/>
              <a:gd name="rtr" fmla="*/ 445000 w 5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rtl" t="t" r="rtr" b="b"/>
            <a:pathLst>
              <a:path w="500000" h="220000">
                <a:moveTo>
                  <a:pt x="110000" y="0"/>
                </a:moveTo>
                <a:lnTo>
                  <a:pt x="390000" y="0"/>
                </a:lnTo>
                <a:lnTo>
                  <a:pt x="390000" y="0"/>
                </a:lnTo>
                <a:cubicBezTo>
                  <a:pt x="450751" y="0"/>
                  <a:pt x="500000" y="49249"/>
                  <a:pt x="500000" y="110000"/>
                </a:cubicBezTo>
                <a:cubicBezTo>
                  <a:pt x="500000" y="170751"/>
                  <a:pt x="450751" y="220000"/>
                  <a:pt x="390000" y="220000"/>
                </a:cubicBezTo>
                <a:lnTo>
                  <a:pt x="110000" y="220000"/>
                </a:lnTo>
                <a:lnTo>
                  <a:pt x="110000" y="220000"/>
                </a:lnTo>
                <a:cubicBezTo>
                  <a:pt x="49249" y="220000"/>
                  <a:pt x="0" y="170751"/>
                  <a:pt x="0" y="110000"/>
                </a:cubicBezTo>
                <a:cubicBezTo>
                  <a:pt x="0" y="49249"/>
                  <a:pt x="49249" y="0"/>
                  <a:pt x="110000" y="0"/>
                </a:cubicBezTo>
                <a:close/>
              </a:path>
            </a:pathLst>
          </a:custGeom>
          <a:solidFill>
            <a:srgbClr val="FFFFFF"/>
          </a:solidFill>
          <a:ln w="8333" cap="flat">
            <a:solidFill>
              <a:srgbClr val="BC953B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Start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05" name="Process"/>
          <p:cNvSpPr/>
          <p:nvPr/>
        </p:nvSpPr>
        <p:spPr>
          <a:xfrm>
            <a:off x="9464981" y="5035110"/>
            <a:ext cx="164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Add/ Insert a Contact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06" name="Process"/>
          <p:cNvSpPr/>
          <p:nvPr/>
        </p:nvSpPr>
        <p:spPr>
          <a:xfrm>
            <a:off x="12114981" y="5035110"/>
            <a:ext cx="118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Edit a contact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07" name="Process"/>
          <p:cNvSpPr/>
          <p:nvPr/>
        </p:nvSpPr>
        <p:spPr>
          <a:xfrm>
            <a:off x="13774981" y="5035110"/>
            <a:ext cx="118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Delete a Contact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08" name="Process"/>
          <p:cNvSpPr/>
          <p:nvPr/>
        </p:nvSpPr>
        <p:spPr>
          <a:xfrm>
            <a:off x="15314981" y="5035110"/>
            <a:ext cx="118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View a contact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09" name="Process"/>
          <p:cNvSpPr/>
          <p:nvPr/>
        </p:nvSpPr>
        <p:spPr>
          <a:xfrm>
            <a:off x="16914981" y="5035110"/>
            <a:ext cx="1430000" cy="600000"/>
          </a:xfrm>
          <a:custGeom>
            <a:avLst/>
            <a:gdLst>
              <a:gd name="connsiteX0" fmla="*/ 0 w 715000"/>
              <a:gd name="connsiteY0" fmla="*/ 150000 h 300000"/>
              <a:gd name="connsiteX1" fmla="*/ 357500 w 715000"/>
              <a:gd name="connsiteY1" fmla="*/ 0 h 300000"/>
              <a:gd name="connsiteX2" fmla="*/ 715000 w 715000"/>
              <a:gd name="connsiteY2" fmla="*/ 150000 h 300000"/>
              <a:gd name="connsiteX3" fmla="*/ 357500 w 71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000" h="300000" fill="none">
                <a:moveTo>
                  <a:pt x="715000" y="300000"/>
                </a:moveTo>
                <a:lnTo>
                  <a:pt x="715000" y="0"/>
                </a:lnTo>
                <a:lnTo>
                  <a:pt x="0" y="0"/>
                </a:lnTo>
                <a:lnTo>
                  <a:pt x="0" y="300000"/>
                </a:lnTo>
                <a:lnTo>
                  <a:pt x="71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Search a contact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10" name="Process"/>
          <p:cNvSpPr/>
          <p:nvPr/>
        </p:nvSpPr>
        <p:spPr>
          <a:xfrm>
            <a:off x="8663799" y="6307302"/>
            <a:ext cx="2566182" cy="672706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Accept the input from user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14" name="Process"/>
          <p:cNvSpPr/>
          <p:nvPr/>
        </p:nvSpPr>
        <p:spPr>
          <a:xfrm>
            <a:off x="15314981" y="6235110"/>
            <a:ext cx="1862560" cy="600000"/>
          </a:xfrm>
          <a:custGeom>
            <a:avLst/>
            <a:gdLst>
              <a:gd name="connsiteX0" fmla="*/ 0 w 715000"/>
              <a:gd name="connsiteY0" fmla="*/ 150000 h 300000"/>
              <a:gd name="connsiteX1" fmla="*/ 357500 w 715000"/>
              <a:gd name="connsiteY1" fmla="*/ 0 h 300000"/>
              <a:gd name="connsiteX2" fmla="*/ 715000 w 715000"/>
              <a:gd name="connsiteY2" fmla="*/ 150000 h 300000"/>
              <a:gd name="connsiteX3" fmla="*/ 357500 w 71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000" h="300000" fill="none">
                <a:moveTo>
                  <a:pt x="715000" y="300000"/>
                </a:moveTo>
                <a:lnTo>
                  <a:pt x="715000" y="0"/>
                </a:lnTo>
                <a:lnTo>
                  <a:pt x="0" y="0"/>
                </a:lnTo>
                <a:lnTo>
                  <a:pt x="0" y="300000"/>
                </a:lnTo>
                <a:lnTo>
                  <a:pt x="71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Display all the contact saved in the contact list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18" name="Process"/>
          <p:cNvSpPr/>
          <p:nvPr/>
        </p:nvSpPr>
        <p:spPr>
          <a:xfrm>
            <a:off x="16826871" y="7500298"/>
            <a:ext cx="2019788" cy="560000"/>
          </a:xfrm>
          <a:custGeom>
            <a:avLst/>
            <a:gdLst>
              <a:gd name="connsiteX0" fmla="*/ 0 w 575000"/>
              <a:gd name="connsiteY0" fmla="*/ 150000 h 300000"/>
              <a:gd name="connsiteX1" fmla="*/ 287500 w 575000"/>
              <a:gd name="connsiteY1" fmla="*/ 0 h 300000"/>
              <a:gd name="connsiteX2" fmla="*/ 575000 w 575000"/>
              <a:gd name="connsiteY2" fmla="*/ 150000 h 300000"/>
              <a:gd name="connsiteX3" fmla="*/ 287500 w 57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5000" h="300000" fill="none">
                <a:moveTo>
                  <a:pt x="575000" y="300000"/>
                </a:moveTo>
                <a:lnTo>
                  <a:pt x="575000" y="0"/>
                </a:lnTo>
                <a:lnTo>
                  <a:pt x="0" y="0"/>
                </a:lnTo>
                <a:lnTo>
                  <a:pt x="0" y="300000"/>
                </a:lnTo>
                <a:lnTo>
                  <a:pt x="57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Display the found contact information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21" name="Process"/>
          <p:cNvSpPr/>
          <p:nvPr/>
        </p:nvSpPr>
        <p:spPr>
          <a:xfrm>
            <a:off x="11522481" y="6287154"/>
            <a:ext cx="1700000" cy="636456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Modify the contact information  present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26" name="Process"/>
          <p:cNvSpPr/>
          <p:nvPr/>
        </p:nvSpPr>
        <p:spPr>
          <a:xfrm>
            <a:off x="13429981" y="6275110"/>
            <a:ext cx="1715000" cy="560000"/>
          </a:xfrm>
          <a:custGeom>
            <a:avLst/>
            <a:gdLst>
              <a:gd name="connsiteX0" fmla="*/ 0 w 715000"/>
              <a:gd name="connsiteY0" fmla="*/ 150000 h 300000"/>
              <a:gd name="connsiteX1" fmla="*/ 357500 w 715000"/>
              <a:gd name="connsiteY1" fmla="*/ 0 h 300000"/>
              <a:gd name="connsiteX2" fmla="*/ 715000 w 715000"/>
              <a:gd name="connsiteY2" fmla="*/ 150000 h 300000"/>
              <a:gd name="connsiteX3" fmla="*/ 357500 w 71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000" h="300000" fill="none">
                <a:moveTo>
                  <a:pt x="715000" y="300000"/>
                </a:moveTo>
                <a:lnTo>
                  <a:pt x="715000" y="0"/>
                </a:lnTo>
                <a:lnTo>
                  <a:pt x="0" y="0"/>
                </a:lnTo>
                <a:lnTo>
                  <a:pt x="0" y="300000"/>
                </a:lnTo>
                <a:lnTo>
                  <a:pt x="71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Delete a contact information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31" name="Freeform: Shape 130"/>
          <p:cNvSpPr/>
          <p:nvPr/>
        </p:nvSpPr>
        <p:spPr>
          <a:xfrm>
            <a:off x="14394981" y="3221185"/>
            <a:ext cx="15000" cy="456456"/>
          </a:xfrm>
          <a:custGeom>
            <a:avLst/>
            <a:gdLst/>
            <a:ahLst/>
            <a:cxnLst/>
            <a:rect l="0" t="0" r="0" b="0"/>
            <a:pathLst>
              <a:path w="7500" h="228228" fill="none">
                <a:moveTo>
                  <a:pt x="0" y="0"/>
                </a:moveTo>
                <a:lnTo>
                  <a:pt x="0" y="22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33" name="Freeform: Shape 132"/>
          <p:cNvSpPr/>
          <p:nvPr/>
        </p:nvSpPr>
        <p:spPr>
          <a:xfrm>
            <a:off x="10054981" y="5635110"/>
            <a:ext cx="10000" cy="600000"/>
          </a:xfrm>
          <a:custGeom>
            <a:avLst/>
            <a:gdLst/>
            <a:ahLst/>
            <a:cxnLst/>
            <a:rect l="0" t="0" r="0" b="0"/>
            <a:pathLst>
              <a:path w="5000" h="300000" fill="none">
                <a:moveTo>
                  <a:pt x="0" y="0"/>
                </a:moveTo>
                <a:lnTo>
                  <a:pt x="0" y="300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34" name="Freeform: Shape 133"/>
          <p:cNvSpPr/>
          <p:nvPr/>
        </p:nvSpPr>
        <p:spPr>
          <a:xfrm>
            <a:off x="12704981" y="5635110"/>
            <a:ext cx="10000" cy="600000"/>
          </a:xfrm>
          <a:custGeom>
            <a:avLst/>
            <a:gdLst/>
            <a:ahLst/>
            <a:cxnLst/>
            <a:rect l="0" t="0" r="0" b="0"/>
            <a:pathLst>
              <a:path w="5000" h="300000" fill="none">
                <a:moveTo>
                  <a:pt x="0" y="0"/>
                </a:moveTo>
                <a:lnTo>
                  <a:pt x="0" y="300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35" name="Freeform: Shape 134"/>
          <p:cNvSpPr/>
          <p:nvPr/>
        </p:nvSpPr>
        <p:spPr>
          <a:xfrm>
            <a:off x="14364981" y="5635110"/>
            <a:ext cx="65000" cy="600000"/>
          </a:xfrm>
          <a:custGeom>
            <a:avLst/>
            <a:gdLst/>
            <a:ahLst/>
            <a:cxnLst/>
            <a:rect l="0" t="0" r="0" b="0"/>
            <a:pathLst>
              <a:path w="32500" h="300000" fill="none">
                <a:moveTo>
                  <a:pt x="0" y="0"/>
                </a:moveTo>
                <a:lnTo>
                  <a:pt x="0" y="160000"/>
                </a:lnTo>
                <a:lnTo>
                  <a:pt x="30000" y="160000"/>
                </a:lnTo>
                <a:lnTo>
                  <a:pt x="30000" y="300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36" name="Freeform: Shape 135"/>
          <p:cNvSpPr/>
          <p:nvPr/>
        </p:nvSpPr>
        <p:spPr>
          <a:xfrm>
            <a:off x="15904981" y="5635110"/>
            <a:ext cx="125000" cy="600000"/>
          </a:xfrm>
          <a:custGeom>
            <a:avLst/>
            <a:gdLst/>
            <a:ahLst/>
            <a:cxnLst/>
            <a:rect l="0" t="0" r="0" b="0"/>
            <a:pathLst>
              <a:path w="62500" h="300000" fill="none">
                <a:moveTo>
                  <a:pt x="0" y="0"/>
                </a:moveTo>
                <a:lnTo>
                  <a:pt x="0" y="160000"/>
                </a:lnTo>
                <a:lnTo>
                  <a:pt x="60000" y="160000"/>
                </a:lnTo>
                <a:lnTo>
                  <a:pt x="60000" y="300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37" name="Freeform: Shape 136"/>
          <p:cNvSpPr/>
          <p:nvPr/>
        </p:nvSpPr>
        <p:spPr>
          <a:xfrm flipH="1">
            <a:off x="18038868" y="5656468"/>
            <a:ext cx="45719" cy="718641"/>
          </a:xfrm>
          <a:custGeom>
            <a:avLst/>
            <a:gdLst/>
            <a:ahLst/>
            <a:cxnLst/>
            <a:rect l="0" t="0" r="0" b="0"/>
            <a:pathLst>
              <a:path w="70000" h="300000" fill="none">
                <a:moveTo>
                  <a:pt x="0" y="0"/>
                </a:moveTo>
                <a:lnTo>
                  <a:pt x="0" y="160000"/>
                </a:lnTo>
                <a:lnTo>
                  <a:pt x="-70000" y="160000"/>
                </a:lnTo>
                <a:lnTo>
                  <a:pt x="-70000" y="300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  <p:txBody>
          <a:bodyPr/>
          <a:lstStyle/>
          <a:p>
            <a:endParaRPr lang="en-IN" dirty="0"/>
          </a:p>
        </p:txBody>
      </p:sp>
      <p:sp>
        <p:nvSpPr>
          <p:cNvPr id="138" name="Freeform: Shape 137"/>
          <p:cNvSpPr/>
          <p:nvPr/>
        </p:nvSpPr>
        <p:spPr>
          <a:xfrm>
            <a:off x="10990671" y="7034690"/>
            <a:ext cx="10000" cy="310000"/>
          </a:xfrm>
          <a:custGeom>
            <a:avLst/>
            <a:gdLst/>
            <a:ahLst/>
            <a:cxnLst/>
            <a:rect l="0" t="0" r="0" b="0"/>
            <a:pathLst>
              <a:path w="5000" h="155000" fill="none">
                <a:moveTo>
                  <a:pt x="0" y="0"/>
                </a:moveTo>
                <a:lnTo>
                  <a:pt x="0" y="15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69" name="Freeform: Shape 168"/>
          <p:cNvSpPr/>
          <p:nvPr/>
        </p:nvSpPr>
        <p:spPr>
          <a:xfrm>
            <a:off x="14369981" y="4295110"/>
            <a:ext cx="10000" cy="740000"/>
          </a:xfrm>
          <a:custGeom>
            <a:avLst/>
            <a:gdLst/>
            <a:ahLst/>
            <a:cxnLst/>
            <a:rect l="0" t="0" r="0" b="0"/>
            <a:pathLst>
              <a:path w="5000" h="370000" fill="none">
                <a:moveTo>
                  <a:pt x="0" y="0"/>
                </a:moveTo>
                <a:lnTo>
                  <a:pt x="0" y="370000"/>
                </a:lnTo>
              </a:path>
            </a:pathLst>
          </a:custGeom>
          <a:noFill/>
          <a:ln w="5000" cap="flat">
            <a:solidFill>
              <a:srgbClr val="000000"/>
            </a:solidFill>
            <a:miter/>
            <a:tailEnd type="arrow" w="sm" len="sm"/>
          </a:ln>
        </p:spPr>
      </p:sp>
      <p:sp>
        <p:nvSpPr>
          <p:cNvPr id="170" name="Freeform: Shape 169"/>
          <p:cNvSpPr/>
          <p:nvPr/>
        </p:nvSpPr>
        <p:spPr>
          <a:xfrm>
            <a:off x="14369981" y="4295110"/>
            <a:ext cx="1535000" cy="740000"/>
          </a:xfrm>
          <a:custGeom>
            <a:avLst/>
            <a:gdLst/>
            <a:ahLst/>
            <a:cxnLst/>
            <a:rect l="0" t="0" r="0" b="0"/>
            <a:pathLst>
              <a:path w="767500" h="370000" fill="none">
                <a:moveTo>
                  <a:pt x="0" y="0"/>
                </a:moveTo>
                <a:lnTo>
                  <a:pt x="0" y="230000"/>
                </a:lnTo>
                <a:lnTo>
                  <a:pt x="765000" y="230000"/>
                </a:lnTo>
                <a:lnTo>
                  <a:pt x="765000" y="370000"/>
                </a:lnTo>
              </a:path>
            </a:pathLst>
          </a:custGeom>
          <a:noFill/>
          <a:ln w="5000" cap="flat">
            <a:solidFill>
              <a:srgbClr val="000000"/>
            </a:solidFill>
            <a:miter/>
            <a:tailEnd type="arrow" w="sm" len="sm"/>
          </a:ln>
        </p:spPr>
      </p:sp>
      <p:sp>
        <p:nvSpPr>
          <p:cNvPr id="171" name="Freeform: Shape 170"/>
          <p:cNvSpPr/>
          <p:nvPr/>
        </p:nvSpPr>
        <p:spPr>
          <a:xfrm>
            <a:off x="14369981" y="4295110"/>
            <a:ext cx="3260000" cy="740000"/>
          </a:xfrm>
          <a:custGeom>
            <a:avLst/>
            <a:gdLst/>
            <a:ahLst/>
            <a:cxnLst/>
            <a:rect l="0" t="0" r="0" b="0"/>
            <a:pathLst>
              <a:path w="1630000" h="370000" fill="none">
                <a:moveTo>
                  <a:pt x="0" y="0"/>
                </a:moveTo>
                <a:lnTo>
                  <a:pt x="0" y="230000"/>
                </a:lnTo>
                <a:lnTo>
                  <a:pt x="1625000" y="230000"/>
                </a:lnTo>
                <a:lnTo>
                  <a:pt x="1625000" y="370000"/>
                </a:lnTo>
              </a:path>
            </a:pathLst>
          </a:custGeom>
          <a:noFill/>
          <a:ln w="5000" cap="flat">
            <a:solidFill>
              <a:srgbClr val="000000"/>
            </a:solidFill>
            <a:miter/>
            <a:tailEnd type="arrow" w="sm" len="sm"/>
          </a:ln>
        </p:spPr>
        <p:txBody>
          <a:bodyPr/>
          <a:lstStyle/>
          <a:p>
            <a:endParaRPr lang="en-IN" dirty="0"/>
          </a:p>
        </p:txBody>
      </p:sp>
      <p:sp>
        <p:nvSpPr>
          <p:cNvPr id="172" name="Freeform: Shape 171"/>
          <p:cNvSpPr/>
          <p:nvPr/>
        </p:nvSpPr>
        <p:spPr>
          <a:xfrm>
            <a:off x="14369981" y="4295110"/>
            <a:ext cx="1665000" cy="740000"/>
          </a:xfrm>
          <a:custGeom>
            <a:avLst/>
            <a:gdLst/>
            <a:ahLst/>
            <a:cxnLst/>
            <a:rect l="0" t="0" r="0" b="0"/>
            <a:pathLst>
              <a:path w="832500" h="370000" fill="none">
                <a:moveTo>
                  <a:pt x="0" y="0"/>
                </a:moveTo>
                <a:lnTo>
                  <a:pt x="0" y="230000"/>
                </a:lnTo>
                <a:lnTo>
                  <a:pt x="-835000" y="230000"/>
                </a:lnTo>
                <a:lnTo>
                  <a:pt x="-835000" y="370000"/>
                </a:lnTo>
              </a:path>
            </a:pathLst>
          </a:custGeom>
          <a:noFill/>
          <a:ln w="5000" cap="flat">
            <a:solidFill>
              <a:srgbClr val="000000"/>
            </a:solidFill>
            <a:miter/>
            <a:tailEnd type="arrow" w="sm" len="sm"/>
          </a:ln>
        </p:spPr>
      </p:sp>
      <p:sp>
        <p:nvSpPr>
          <p:cNvPr id="174" name="Freeform: Shape 173"/>
          <p:cNvSpPr/>
          <p:nvPr/>
        </p:nvSpPr>
        <p:spPr>
          <a:xfrm>
            <a:off x="14369981" y="4295110"/>
            <a:ext cx="4315000" cy="740000"/>
          </a:xfrm>
          <a:custGeom>
            <a:avLst/>
            <a:gdLst/>
            <a:ahLst/>
            <a:cxnLst/>
            <a:rect l="0" t="0" r="0" b="0"/>
            <a:pathLst>
              <a:path w="2157500" h="370000" fill="none">
                <a:moveTo>
                  <a:pt x="0" y="0"/>
                </a:moveTo>
                <a:lnTo>
                  <a:pt x="0" y="230000"/>
                </a:lnTo>
                <a:lnTo>
                  <a:pt x="-2160000" y="230000"/>
                </a:lnTo>
                <a:lnTo>
                  <a:pt x="-2160000" y="370000"/>
                </a:lnTo>
              </a:path>
            </a:pathLst>
          </a:custGeom>
          <a:noFill/>
          <a:ln w="5000" cap="flat">
            <a:solidFill>
              <a:srgbClr val="000000"/>
            </a:solidFill>
            <a:miter/>
            <a:tailEnd type="arrow" w="sm" len="sm"/>
          </a:ln>
        </p:spPr>
      </p:sp>
      <p:sp>
        <p:nvSpPr>
          <p:cNvPr id="180" name="Process"/>
          <p:cNvSpPr/>
          <p:nvPr/>
        </p:nvSpPr>
        <p:spPr>
          <a:xfrm>
            <a:off x="13554981" y="9650303"/>
            <a:ext cx="1430000" cy="600000"/>
          </a:xfrm>
          <a:custGeom>
            <a:avLst/>
            <a:gdLst>
              <a:gd name="connsiteX0" fmla="*/ 0 w 715000"/>
              <a:gd name="connsiteY0" fmla="*/ 150000 h 300000"/>
              <a:gd name="connsiteX1" fmla="*/ 357500 w 715000"/>
              <a:gd name="connsiteY1" fmla="*/ 0 h 300000"/>
              <a:gd name="connsiteX2" fmla="*/ 715000 w 715000"/>
              <a:gd name="connsiteY2" fmla="*/ 150000 h 300000"/>
              <a:gd name="connsiteX3" fmla="*/ 357500 w 71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000" h="300000" fill="none">
                <a:moveTo>
                  <a:pt x="715000" y="300000"/>
                </a:moveTo>
                <a:lnTo>
                  <a:pt x="715000" y="0"/>
                </a:lnTo>
                <a:lnTo>
                  <a:pt x="0" y="0"/>
                </a:lnTo>
                <a:lnTo>
                  <a:pt x="0" y="300000"/>
                </a:lnTo>
                <a:lnTo>
                  <a:pt x="71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Update the Database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C397BF-5DA3-F87E-8964-8938BBB0B2BD}"/>
              </a:ext>
            </a:extLst>
          </p:cNvPr>
          <p:cNvSpPr txBox="1"/>
          <p:nvPr/>
        </p:nvSpPr>
        <p:spPr>
          <a:xfrm>
            <a:off x="1375276" y="971452"/>
            <a:ext cx="840818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dirty="0"/>
              <a:t>Flowchart</a:t>
            </a:r>
          </a:p>
        </p:txBody>
      </p:sp>
      <p:pic>
        <p:nvPicPr>
          <p:cNvPr id="3" name="Image 1" descr=" ">
            <a:extLst>
              <a:ext uri="{FF2B5EF4-FFF2-40B4-BE49-F238E27FC236}">
                <a16:creationId xmlns:a16="http://schemas.microsoft.com/office/drawing/2014/main" id="{4306CD54-A8C4-8D91-4C76-F11BD4E26C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3081000"/>
            <a:ext cx="24387048" cy="635000"/>
          </a:xfrm>
          <a:prstGeom prst="rect">
            <a:avLst/>
          </a:prstGeom>
        </p:spPr>
      </p:pic>
      <p:sp>
        <p:nvSpPr>
          <p:cNvPr id="4" name="Process">
            <a:extLst>
              <a:ext uri="{FF2B5EF4-FFF2-40B4-BE49-F238E27FC236}">
                <a16:creationId xmlns:a16="http://schemas.microsoft.com/office/drawing/2014/main" id="{65B12012-8D1D-C1B9-46DB-FE997AAC42B5}"/>
              </a:ext>
            </a:extLst>
          </p:cNvPr>
          <p:cNvSpPr/>
          <p:nvPr/>
        </p:nvSpPr>
        <p:spPr>
          <a:xfrm>
            <a:off x="13554981" y="3699391"/>
            <a:ext cx="152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Menu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91D7511-03E2-6568-AA40-F13ACE4898C2}"/>
              </a:ext>
            </a:extLst>
          </p:cNvPr>
          <p:cNvSpPr/>
          <p:nvPr/>
        </p:nvSpPr>
        <p:spPr>
          <a:xfrm rot="10800000">
            <a:off x="14547381" y="3249760"/>
            <a:ext cx="15000" cy="456456"/>
          </a:xfrm>
          <a:custGeom>
            <a:avLst/>
            <a:gdLst/>
            <a:ahLst/>
            <a:cxnLst/>
            <a:rect l="0" t="0" r="0" b="0"/>
            <a:pathLst>
              <a:path w="7500" h="228228" fill="none">
                <a:moveTo>
                  <a:pt x="0" y="0"/>
                </a:moveTo>
                <a:lnTo>
                  <a:pt x="0" y="22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F673C01-9A8E-BD4E-BEFE-7B5FD999D3CC}"/>
              </a:ext>
            </a:extLst>
          </p:cNvPr>
          <p:cNvSpPr/>
          <p:nvPr/>
        </p:nvSpPr>
        <p:spPr>
          <a:xfrm>
            <a:off x="12060003" y="6997024"/>
            <a:ext cx="10000" cy="310000"/>
          </a:xfrm>
          <a:custGeom>
            <a:avLst/>
            <a:gdLst/>
            <a:ahLst/>
            <a:cxnLst/>
            <a:rect l="0" t="0" r="0" b="0"/>
            <a:pathLst>
              <a:path w="5000" h="155000" fill="none">
                <a:moveTo>
                  <a:pt x="0" y="0"/>
                </a:moveTo>
                <a:lnTo>
                  <a:pt x="0" y="15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2E1CF16C-C9E5-67B3-83D3-BFB18F7C2A3E}"/>
              </a:ext>
            </a:extLst>
          </p:cNvPr>
          <p:cNvSpPr/>
          <p:nvPr/>
        </p:nvSpPr>
        <p:spPr>
          <a:xfrm flipH="1">
            <a:off x="18251736" y="6997024"/>
            <a:ext cx="45719" cy="493198"/>
          </a:xfrm>
          <a:custGeom>
            <a:avLst/>
            <a:gdLst/>
            <a:ahLst/>
            <a:cxnLst/>
            <a:rect l="0" t="0" r="0" b="0"/>
            <a:pathLst>
              <a:path w="5000" h="155000" fill="none">
                <a:moveTo>
                  <a:pt x="0" y="0"/>
                </a:moveTo>
                <a:lnTo>
                  <a:pt x="0" y="15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64" name="Process">
            <a:extLst>
              <a:ext uri="{FF2B5EF4-FFF2-40B4-BE49-F238E27FC236}">
                <a16:creationId xmlns:a16="http://schemas.microsoft.com/office/drawing/2014/main" id="{8EAF2C52-126B-4023-2F03-C07541FD1F5B}"/>
              </a:ext>
            </a:extLst>
          </p:cNvPr>
          <p:cNvSpPr/>
          <p:nvPr/>
        </p:nvSpPr>
        <p:spPr>
          <a:xfrm>
            <a:off x="17827487" y="6427510"/>
            <a:ext cx="2019788" cy="560000"/>
          </a:xfrm>
          <a:custGeom>
            <a:avLst/>
            <a:gdLst>
              <a:gd name="connsiteX0" fmla="*/ 0 w 575000"/>
              <a:gd name="connsiteY0" fmla="*/ 150000 h 300000"/>
              <a:gd name="connsiteX1" fmla="*/ 287500 w 575000"/>
              <a:gd name="connsiteY1" fmla="*/ 0 h 300000"/>
              <a:gd name="connsiteX2" fmla="*/ 575000 w 575000"/>
              <a:gd name="connsiteY2" fmla="*/ 150000 h 300000"/>
              <a:gd name="connsiteX3" fmla="*/ 287500 w 57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5000" h="300000" fill="none">
                <a:moveTo>
                  <a:pt x="575000" y="300000"/>
                </a:moveTo>
                <a:lnTo>
                  <a:pt x="575000" y="0"/>
                </a:lnTo>
                <a:lnTo>
                  <a:pt x="0" y="0"/>
                </a:lnTo>
                <a:lnTo>
                  <a:pt x="0" y="300000"/>
                </a:lnTo>
                <a:lnTo>
                  <a:pt x="57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Search for the user-specified contact. If found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65" name="Process">
            <a:extLst>
              <a:ext uri="{FF2B5EF4-FFF2-40B4-BE49-F238E27FC236}">
                <a16:creationId xmlns:a16="http://schemas.microsoft.com/office/drawing/2014/main" id="{8F0F6207-871B-43A3-3A06-DA272610DED1}"/>
              </a:ext>
            </a:extLst>
          </p:cNvPr>
          <p:cNvSpPr/>
          <p:nvPr/>
        </p:nvSpPr>
        <p:spPr>
          <a:xfrm>
            <a:off x="12902602" y="7456803"/>
            <a:ext cx="2388400" cy="484918"/>
          </a:xfrm>
          <a:custGeom>
            <a:avLst/>
            <a:gdLst>
              <a:gd name="connsiteX0" fmla="*/ 0 w 715000"/>
              <a:gd name="connsiteY0" fmla="*/ 150000 h 300000"/>
              <a:gd name="connsiteX1" fmla="*/ 357500 w 715000"/>
              <a:gd name="connsiteY1" fmla="*/ 0 h 300000"/>
              <a:gd name="connsiteX2" fmla="*/ 715000 w 715000"/>
              <a:gd name="connsiteY2" fmla="*/ 150000 h 300000"/>
              <a:gd name="connsiteX3" fmla="*/ 357500 w 71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000" h="300000" fill="none">
                <a:moveTo>
                  <a:pt x="715000" y="300000"/>
                </a:moveTo>
                <a:lnTo>
                  <a:pt x="715000" y="0"/>
                </a:lnTo>
                <a:lnTo>
                  <a:pt x="0" y="0"/>
                </a:lnTo>
                <a:lnTo>
                  <a:pt x="0" y="300000"/>
                </a:lnTo>
                <a:lnTo>
                  <a:pt x="71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Delete the contact information and update the contact list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68" name="Process">
            <a:extLst>
              <a:ext uri="{FF2B5EF4-FFF2-40B4-BE49-F238E27FC236}">
                <a16:creationId xmlns:a16="http://schemas.microsoft.com/office/drawing/2014/main" id="{4014D753-BA2A-4D50-C1D4-6F801693F84E}"/>
              </a:ext>
            </a:extLst>
          </p:cNvPr>
          <p:cNvSpPr/>
          <p:nvPr/>
        </p:nvSpPr>
        <p:spPr>
          <a:xfrm>
            <a:off x="10479901" y="7371684"/>
            <a:ext cx="1700000" cy="636456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Update the contact list.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37AB6424-4CD0-9248-DE38-4FB36563A799}"/>
              </a:ext>
            </a:extLst>
          </p:cNvPr>
          <p:cNvSpPr txBox="1"/>
          <p:nvPr/>
        </p:nvSpPr>
        <p:spPr>
          <a:xfrm>
            <a:off x="13928337" y="3336076"/>
            <a:ext cx="3225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IN</a:t>
            </a:r>
            <a:endParaRPr lang="en-IN" sz="1200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91E1F14-9668-9212-5098-7D70C47E0D49}"/>
              </a:ext>
            </a:extLst>
          </p:cNvPr>
          <p:cNvSpPr txBox="1"/>
          <p:nvPr/>
        </p:nvSpPr>
        <p:spPr>
          <a:xfrm>
            <a:off x="14625359" y="3307501"/>
            <a:ext cx="461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OUT</a:t>
            </a:r>
            <a:endParaRPr lang="en-IN" sz="1200" dirty="0"/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0BCD7838-63A2-062F-3904-5B8DFF67CB35}"/>
              </a:ext>
            </a:extLst>
          </p:cNvPr>
          <p:cNvCxnSpPr>
            <a:cxnSpLocks/>
          </p:cNvCxnSpPr>
          <p:nvPr/>
        </p:nvCxnSpPr>
        <p:spPr>
          <a:xfrm>
            <a:off x="14238990" y="6868722"/>
            <a:ext cx="6832" cy="606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822EBAE-85A2-7771-E95B-D9E80DDA5145}"/>
              </a:ext>
            </a:extLst>
          </p:cNvPr>
          <p:cNvSpPr txBox="1"/>
          <p:nvPr/>
        </p:nvSpPr>
        <p:spPr>
          <a:xfrm>
            <a:off x="13990364" y="4421038"/>
            <a:ext cx="3225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IN</a:t>
            </a:r>
            <a:endParaRPr lang="en-IN" sz="1200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875942-15CB-8EDC-0378-95F533E290FA}"/>
              </a:ext>
            </a:extLst>
          </p:cNvPr>
          <p:cNvCxnSpPr>
            <a:cxnSpLocks/>
            <a:stCxn id="114" idx="3"/>
          </p:cNvCxnSpPr>
          <p:nvPr/>
        </p:nvCxnSpPr>
        <p:spPr>
          <a:xfrm>
            <a:off x="16246261" y="6835110"/>
            <a:ext cx="0" cy="1757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00DF6BB-2AB7-3EE5-AB17-BEC72C1A2ED4}"/>
              </a:ext>
            </a:extLst>
          </p:cNvPr>
          <p:cNvCxnSpPr>
            <a:cxnSpLocks/>
            <a:stCxn id="180" idx="3"/>
          </p:cNvCxnSpPr>
          <p:nvPr/>
        </p:nvCxnSpPr>
        <p:spPr>
          <a:xfrm>
            <a:off x="14269981" y="10250303"/>
            <a:ext cx="0" cy="5628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Start or Terminator">
            <a:extLst>
              <a:ext uri="{FF2B5EF4-FFF2-40B4-BE49-F238E27FC236}">
                <a16:creationId xmlns:a16="http://schemas.microsoft.com/office/drawing/2014/main" id="{28D436C6-7EAB-E4FE-945B-73C0BB6732AF}"/>
              </a:ext>
            </a:extLst>
          </p:cNvPr>
          <p:cNvSpPr/>
          <p:nvPr/>
        </p:nvSpPr>
        <p:spPr>
          <a:xfrm>
            <a:off x="13769981" y="10827075"/>
            <a:ext cx="1000000" cy="440000"/>
          </a:xfrm>
          <a:custGeom>
            <a:avLst/>
            <a:gdLst>
              <a:gd name="connsiteX0" fmla="*/ 0 w 500000"/>
              <a:gd name="connsiteY0" fmla="*/ 110000 h 220000"/>
              <a:gd name="connsiteX1" fmla="*/ 250000 w 500000"/>
              <a:gd name="connsiteY1" fmla="*/ 0 h 220000"/>
              <a:gd name="connsiteX2" fmla="*/ 500000 w 500000"/>
              <a:gd name="connsiteY2" fmla="*/ 110000 h 220000"/>
              <a:gd name="connsiteX3" fmla="*/ 250000 w 500000"/>
              <a:gd name="connsiteY3" fmla="*/ 220000 h 220000"/>
              <a:gd name="rtl" fmla="*/ 55000 w 500000"/>
              <a:gd name="rtr" fmla="*/ 445000 w 5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rtl" t="t" r="rtr" b="b"/>
            <a:pathLst>
              <a:path w="500000" h="220000">
                <a:moveTo>
                  <a:pt x="110000" y="0"/>
                </a:moveTo>
                <a:lnTo>
                  <a:pt x="390000" y="0"/>
                </a:lnTo>
                <a:lnTo>
                  <a:pt x="390000" y="0"/>
                </a:lnTo>
                <a:cubicBezTo>
                  <a:pt x="450751" y="0"/>
                  <a:pt x="500000" y="49249"/>
                  <a:pt x="500000" y="110000"/>
                </a:cubicBezTo>
                <a:cubicBezTo>
                  <a:pt x="500000" y="170751"/>
                  <a:pt x="450751" y="220000"/>
                  <a:pt x="390000" y="220000"/>
                </a:cubicBezTo>
                <a:lnTo>
                  <a:pt x="110000" y="220000"/>
                </a:lnTo>
                <a:lnTo>
                  <a:pt x="110000" y="220000"/>
                </a:lnTo>
                <a:cubicBezTo>
                  <a:pt x="49249" y="220000"/>
                  <a:pt x="0" y="170751"/>
                  <a:pt x="0" y="110000"/>
                </a:cubicBezTo>
                <a:cubicBezTo>
                  <a:pt x="0" y="49249"/>
                  <a:pt x="49249" y="0"/>
                  <a:pt x="110000" y="0"/>
                </a:cubicBezTo>
                <a:close/>
              </a:path>
            </a:pathLst>
          </a:custGeom>
          <a:solidFill>
            <a:srgbClr val="FFFFFF"/>
          </a:solidFill>
          <a:ln w="8333" cap="flat">
            <a:solidFill>
              <a:srgbClr val="BC953B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Stop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41233054-C9F6-0F30-4B9F-FCF9052238BB}"/>
              </a:ext>
            </a:extLst>
          </p:cNvPr>
          <p:cNvCxnSpPr>
            <a:cxnSpLocks/>
          </p:cNvCxnSpPr>
          <p:nvPr/>
        </p:nvCxnSpPr>
        <p:spPr>
          <a:xfrm>
            <a:off x="17629981" y="4755493"/>
            <a:ext cx="2900000" cy="221010"/>
          </a:xfrm>
          <a:prstGeom prst="bentConnector3">
            <a:avLst>
              <a:gd name="adj1" fmla="val 9998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Process">
            <a:extLst>
              <a:ext uri="{FF2B5EF4-FFF2-40B4-BE49-F238E27FC236}">
                <a16:creationId xmlns:a16="http://schemas.microsoft.com/office/drawing/2014/main" id="{BDFDD54E-1CC6-7D60-8777-AE67AA10D1E4}"/>
              </a:ext>
            </a:extLst>
          </p:cNvPr>
          <p:cNvSpPr/>
          <p:nvPr/>
        </p:nvSpPr>
        <p:spPr>
          <a:xfrm>
            <a:off x="19939981" y="4988003"/>
            <a:ext cx="118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Exit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cxnSp>
        <p:nvCxnSpPr>
          <p:cNvPr id="56" name="Connector: Elbow 55">
            <a:extLst>
              <a:ext uri="{FF2B5EF4-FFF2-40B4-BE49-F238E27FC236}">
                <a16:creationId xmlns:a16="http://schemas.microsoft.com/office/drawing/2014/main" id="{1C2EEF5C-A187-CE21-C29B-20FF24E2A0B7}"/>
              </a:ext>
            </a:extLst>
          </p:cNvPr>
          <p:cNvCxnSpPr>
            <a:stCxn id="52" idx="3"/>
            <a:endCxn id="180" idx="2"/>
          </p:cNvCxnSpPr>
          <p:nvPr/>
        </p:nvCxnSpPr>
        <p:spPr>
          <a:xfrm flipH="1">
            <a:off x="14984981" y="5588003"/>
            <a:ext cx="5545000" cy="4362300"/>
          </a:xfrm>
          <a:prstGeom prst="bentConnector3">
            <a:avLst>
              <a:gd name="adj1" fmla="val -136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FA8E9FB-56A6-8F1D-40A0-CFE353572B0C}"/>
              </a:ext>
            </a:extLst>
          </p:cNvPr>
          <p:cNvCxnSpPr>
            <a:stCxn id="118" idx="3"/>
          </p:cNvCxnSpPr>
          <p:nvPr/>
        </p:nvCxnSpPr>
        <p:spPr>
          <a:xfrm>
            <a:off x="17836765" y="8060298"/>
            <a:ext cx="0" cy="532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19A2E0B-05C1-4F0C-83C5-D47C44758577}"/>
              </a:ext>
            </a:extLst>
          </p:cNvPr>
          <p:cNvCxnSpPr>
            <a:cxnSpLocks/>
          </p:cNvCxnSpPr>
          <p:nvPr/>
        </p:nvCxnSpPr>
        <p:spPr>
          <a:xfrm flipH="1" flipV="1">
            <a:off x="7961086" y="8592583"/>
            <a:ext cx="11747097" cy="334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564F617-1206-299F-A831-8A9E462DFAE6}"/>
              </a:ext>
            </a:extLst>
          </p:cNvPr>
          <p:cNvCxnSpPr>
            <a:stCxn id="65" idx="3"/>
          </p:cNvCxnSpPr>
          <p:nvPr/>
        </p:nvCxnSpPr>
        <p:spPr>
          <a:xfrm>
            <a:off x="14096802" y="7941721"/>
            <a:ext cx="0" cy="650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BD6CDEC6-33A1-16DE-7D9C-8E3D8A59B67C}"/>
              </a:ext>
            </a:extLst>
          </p:cNvPr>
          <p:cNvCxnSpPr>
            <a:cxnSpLocks/>
            <a:stCxn id="68" idx="3"/>
          </p:cNvCxnSpPr>
          <p:nvPr/>
        </p:nvCxnSpPr>
        <p:spPr>
          <a:xfrm>
            <a:off x="11329901" y="8008140"/>
            <a:ext cx="0" cy="570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920D4300-03AA-A8EB-F94C-B6EE6BB9D378}"/>
              </a:ext>
            </a:extLst>
          </p:cNvPr>
          <p:cNvCxnSpPr>
            <a:cxnSpLocks/>
            <a:endCxn id="4" idx="0"/>
          </p:cNvCxnSpPr>
          <p:nvPr/>
        </p:nvCxnSpPr>
        <p:spPr>
          <a:xfrm flipV="1">
            <a:off x="7961086" y="3999391"/>
            <a:ext cx="5593895" cy="4620197"/>
          </a:xfrm>
          <a:prstGeom prst="bentConnector3">
            <a:avLst>
              <a:gd name="adj1" fmla="val -16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615981B9-84DB-D771-AC50-435750AC0F78}"/>
              </a:ext>
            </a:extLst>
          </p:cNvPr>
          <p:cNvSpPr txBox="1"/>
          <p:nvPr/>
        </p:nvSpPr>
        <p:spPr>
          <a:xfrm>
            <a:off x="17836765" y="7200298"/>
            <a:ext cx="4350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latin typeface="Arial" panose="020B0604020202020204" pitchFamily="34" charset="0"/>
                <a:cs typeface="Arial" panose="020B0604020202020204" pitchFamily="34" charset="0"/>
              </a:rPr>
              <a:t>Yes</a:t>
            </a:r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0265FF7E-5371-7930-D3D1-A5BB0B31FF04}"/>
              </a:ext>
            </a:extLst>
          </p:cNvPr>
          <p:cNvSpPr/>
          <p:nvPr/>
        </p:nvSpPr>
        <p:spPr>
          <a:xfrm flipH="1">
            <a:off x="19459030" y="7007100"/>
            <a:ext cx="45719" cy="493198"/>
          </a:xfrm>
          <a:custGeom>
            <a:avLst/>
            <a:gdLst/>
            <a:ahLst/>
            <a:cxnLst/>
            <a:rect l="0" t="0" r="0" b="0"/>
            <a:pathLst>
              <a:path w="5000" h="155000" fill="none">
                <a:moveTo>
                  <a:pt x="0" y="0"/>
                </a:moveTo>
                <a:lnTo>
                  <a:pt x="0" y="15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82" name="Process">
            <a:extLst>
              <a:ext uri="{FF2B5EF4-FFF2-40B4-BE49-F238E27FC236}">
                <a16:creationId xmlns:a16="http://schemas.microsoft.com/office/drawing/2014/main" id="{C5BE2BFF-9052-E14C-2935-E1D94885AB6C}"/>
              </a:ext>
            </a:extLst>
          </p:cNvPr>
          <p:cNvSpPr/>
          <p:nvPr/>
        </p:nvSpPr>
        <p:spPr>
          <a:xfrm>
            <a:off x="19044810" y="7500298"/>
            <a:ext cx="1326745" cy="560000"/>
          </a:xfrm>
          <a:custGeom>
            <a:avLst/>
            <a:gdLst>
              <a:gd name="connsiteX0" fmla="*/ 0 w 575000"/>
              <a:gd name="connsiteY0" fmla="*/ 150000 h 300000"/>
              <a:gd name="connsiteX1" fmla="*/ 287500 w 575000"/>
              <a:gd name="connsiteY1" fmla="*/ 0 h 300000"/>
              <a:gd name="connsiteX2" fmla="*/ 575000 w 575000"/>
              <a:gd name="connsiteY2" fmla="*/ 150000 h 300000"/>
              <a:gd name="connsiteX3" fmla="*/ 287500 w 57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5000" h="300000" fill="none">
                <a:moveTo>
                  <a:pt x="575000" y="300000"/>
                </a:moveTo>
                <a:lnTo>
                  <a:pt x="575000" y="0"/>
                </a:lnTo>
                <a:lnTo>
                  <a:pt x="0" y="0"/>
                </a:lnTo>
                <a:lnTo>
                  <a:pt x="0" y="300000"/>
                </a:lnTo>
                <a:lnTo>
                  <a:pt x="57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Display contact not found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4A511B83-426D-D776-FA00-4006A55147A0}"/>
              </a:ext>
            </a:extLst>
          </p:cNvPr>
          <p:cNvCxnSpPr>
            <a:cxnSpLocks/>
            <a:stCxn id="82" idx="3"/>
          </p:cNvCxnSpPr>
          <p:nvPr/>
        </p:nvCxnSpPr>
        <p:spPr>
          <a:xfrm flipH="1">
            <a:off x="19708182" y="8060298"/>
            <a:ext cx="1" cy="559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A342306-6D72-56F6-959B-D58D1412714A}"/>
              </a:ext>
            </a:extLst>
          </p:cNvPr>
          <p:cNvSpPr txBox="1"/>
          <p:nvPr/>
        </p:nvSpPr>
        <p:spPr>
          <a:xfrm>
            <a:off x="19557920" y="7211496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379875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163695" cy="13081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65321" y="749300"/>
            <a:ext cx="8040105" cy="1587500"/>
          </a:xfrm>
          <a:prstGeom prst="rect">
            <a:avLst/>
          </a:prstGeom>
          <a:noFill/>
          <a:ln/>
        </p:spPr>
      </p:sp>
      <p:sp>
        <p:nvSpPr>
          <p:cNvPr id="4" name="Text 1"/>
          <p:cNvSpPr/>
          <p:nvPr/>
        </p:nvSpPr>
        <p:spPr>
          <a:xfrm>
            <a:off x="1092337" y="876300"/>
            <a:ext cx="8082444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Data Flow Diagram </a:t>
            </a:r>
            <a:endParaRPr lang="en-US" sz="7000" dirty="0"/>
          </a:p>
        </p:txBody>
      </p:sp>
      <p:sp>
        <p:nvSpPr>
          <p:cNvPr id="5" name="Text 2"/>
          <p:cNvSpPr/>
          <p:nvPr/>
        </p:nvSpPr>
        <p:spPr>
          <a:xfrm>
            <a:off x="-47072083" y="3429000"/>
            <a:ext cx="25428578" cy="184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000" kern="0" spc="-33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Our fast-paced digital world relies on digital address books. This C++ program makes it easy to manage your contacts with a user-friendly interface for adding, editing, viewing, searching, and deleting contact information. The program uses a text file as a database to store your contact details. This code overview will explain the different parts of the address book management system.</a:t>
            </a:r>
            <a:endParaRPr lang="en-US" sz="3000" dirty="0"/>
          </a:p>
        </p:txBody>
      </p:sp>
      <p:pic>
        <p:nvPicPr>
          <p:cNvPr id="6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3143" y="2171700"/>
            <a:ext cx="19979597" cy="12700"/>
          </a:xfrm>
          <a:prstGeom prst="rect">
            <a:avLst/>
          </a:prstGeom>
        </p:spPr>
      </p:pic>
      <p:pic>
        <p:nvPicPr>
          <p:cNvPr id="7" name="Image 2" descr=" 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13081000"/>
            <a:ext cx="24387048" cy="635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509064" y="2463800"/>
            <a:ext cx="19564679" cy="8462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855"/>
              </a:lnSpc>
              <a:buNone/>
            </a:pPr>
            <a:r>
              <a:rPr lang="en-IN" sz="4800" dirty="0">
                <a:effectLst/>
              </a:rPr>
              <a:t>Add Contact</a:t>
            </a:r>
            <a:r>
              <a:rPr lang="en-US" sz="4500" kern="0" spc="131" dirty="0">
                <a:solidFill>
                  <a:srgbClr val="000000">
                    <a:alpha val="100000"/>
                  </a:srgbClr>
                </a:solidFill>
                <a:effectLst/>
                <a:latin typeface="Sans Serif Collection Regular" pitchFamily="34" charset="0"/>
                <a:ea typeface="Sans Serif Collection Regular" pitchFamily="34" charset="-122"/>
              </a:rPr>
              <a:t>: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user enters the contact's first name, last name, address, and contact number</a:t>
            </a:r>
            <a:r>
              <a:rPr lang="en-US" sz="3500" kern="0" spc="102" dirty="0">
                <a:solidFill>
                  <a:srgbClr val="000000">
                    <a:alpha val="100000"/>
                  </a:srgbClr>
                </a:solidFill>
                <a:effectLst/>
                <a:latin typeface="Sans Serif Collection Regular" pitchFamily="34" charset="0"/>
                <a:ea typeface="Sans Serif Collection Regular" pitchFamily="34" charset="-122"/>
              </a:rPr>
              <a:t>.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stores the contact in the text file database.</a:t>
            </a:r>
            <a:endParaRPr lang="en-US" sz="4500" dirty="0"/>
          </a:p>
          <a:p>
            <a:pPr marL="0" indent="0" algn="l">
              <a:lnSpc>
                <a:spcPts val="9855"/>
              </a:lnSpc>
              <a:buNone/>
            </a:pPr>
            <a:r>
              <a:rPr lang="en-IN" sz="4800" dirty="0">
                <a:effectLst/>
              </a:rPr>
              <a:t>Edit Contact: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user enters the entry number of the contact to edit.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displays the contact's information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user modifies the contact's information</a:t>
            </a:r>
            <a:r>
              <a:rPr lang="en-US" sz="3500" kern="0" spc="102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.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updates the contact in the text file database</a:t>
            </a:r>
            <a:endParaRPr lang="en-US" sz="4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163695" cy="13081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65321" y="749300"/>
            <a:ext cx="8040105" cy="1587500"/>
          </a:xfrm>
          <a:prstGeom prst="rect">
            <a:avLst/>
          </a:prstGeom>
          <a:noFill/>
          <a:ln/>
        </p:spPr>
      </p:sp>
      <p:sp>
        <p:nvSpPr>
          <p:cNvPr id="4" name="Text 1"/>
          <p:cNvSpPr/>
          <p:nvPr/>
        </p:nvSpPr>
        <p:spPr>
          <a:xfrm>
            <a:off x="1092337" y="876300"/>
            <a:ext cx="8082444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Data Flow Diagram </a:t>
            </a:r>
            <a:endParaRPr lang="en-US" sz="7000" dirty="0"/>
          </a:p>
        </p:txBody>
      </p:sp>
      <p:sp>
        <p:nvSpPr>
          <p:cNvPr id="5" name="Text 2"/>
          <p:cNvSpPr/>
          <p:nvPr/>
        </p:nvSpPr>
        <p:spPr>
          <a:xfrm>
            <a:off x="-47072083" y="3429000"/>
            <a:ext cx="25428578" cy="184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000" kern="0" spc="-33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Our fast-paced digital world relies on digital address books. This C++ program makes it easy to manage your contacts with a user-friendly interface for adding, editing, viewing, searching, and deleting contact information. The program uses a text file as a database to store your contact details. This code overview will explain the different parts of the address book management system.</a:t>
            </a:r>
            <a:endParaRPr lang="en-US" sz="3000" dirty="0"/>
          </a:p>
        </p:txBody>
      </p:sp>
      <p:pic>
        <p:nvPicPr>
          <p:cNvPr id="6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3143" y="2171700"/>
            <a:ext cx="19979597" cy="12700"/>
          </a:xfrm>
          <a:prstGeom prst="rect">
            <a:avLst/>
          </a:prstGeom>
        </p:spPr>
      </p:pic>
      <p:pic>
        <p:nvPicPr>
          <p:cNvPr id="7" name="Image 2" descr=" 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13081000"/>
            <a:ext cx="24387048" cy="635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406130" y="2633133"/>
            <a:ext cx="22466286" cy="9433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855"/>
              </a:lnSpc>
              <a:buNone/>
            </a:pPr>
            <a:r>
              <a:rPr lang="en-IN" sz="4800" dirty="0">
                <a:effectLst/>
              </a:rPr>
              <a:t>Delete Contact: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user enters the entry number of the contact to delete.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displays the contact's information.</a:t>
            </a:r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prompts the user to confirm the deletion.</a:t>
            </a:r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If the user confirms the deletion, the system deletes the contact from the  text file database.</a:t>
            </a:r>
            <a:endParaRPr lang="en-US" sz="4500" dirty="0"/>
          </a:p>
          <a:p>
            <a:pPr marL="0" indent="0" algn="l">
              <a:lnSpc>
                <a:spcPts val="9855"/>
              </a:lnSpc>
              <a:buNone/>
            </a:pPr>
            <a:r>
              <a:rPr lang="en-IN" sz="4800" dirty="0">
                <a:effectLst/>
              </a:rPr>
              <a:t>View All Contacts: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reads all contact entries from the text file database and displays them</a:t>
            </a:r>
            <a:br>
              <a:rPr lang="en-US" sz="3600" dirty="0">
                <a:effectLst/>
              </a:rPr>
            </a:br>
            <a:r>
              <a:rPr lang="en-US" sz="3600" dirty="0">
                <a:effectLst/>
              </a:rPr>
              <a:t>to the user.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163695" cy="13081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65321" y="749300"/>
            <a:ext cx="8040105" cy="1587500"/>
          </a:xfrm>
          <a:prstGeom prst="rect">
            <a:avLst/>
          </a:prstGeom>
          <a:noFill/>
          <a:ln/>
        </p:spPr>
      </p:sp>
      <p:sp>
        <p:nvSpPr>
          <p:cNvPr id="4" name="Text 1"/>
          <p:cNvSpPr/>
          <p:nvPr/>
        </p:nvSpPr>
        <p:spPr>
          <a:xfrm>
            <a:off x="1092337" y="876300"/>
            <a:ext cx="8082444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Data Flow Diagram </a:t>
            </a:r>
            <a:endParaRPr lang="en-US" sz="7000" dirty="0"/>
          </a:p>
        </p:txBody>
      </p:sp>
      <p:sp>
        <p:nvSpPr>
          <p:cNvPr id="5" name="Text 2"/>
          <p:cNvSpPr/>
          <p:nvPr/>
        </p:nvSpPr>
        <p:spPr>
          <a:xfrm>
            <a:off x="-47072083" y="3429000"/>
            <a:ext cx="25428578" cy="184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000" kern="0" spc="-33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Our fast-paced digital world relies on digital address books. This C++ program makes it easy to manage your contacts with a user-friendly interface for adding, editing, viewing, searching, and deleting contact information. The program uses a text file as a database to store your contact details. This code overview will explain the different parts of the address book management system.</a:t>
            </a:r>
            <a:endParaRPr lang="en-US" sz="3000" dirty="0"/>
          </a:p>
        </p:txBody>
      </p:sp>
      <p:pic>
        <p:nvPicPr>
          <p:cNvPr id="6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3143" y="2171700"/>
            <a:ext cx="19979597" cy="12700"/>
          </a:xfrm>
          <a:prstGeom prst="rect">
            <a:avLst/>
          </a:prstGeom>
        </p:spPr>
      </p:pic>
      <p:pic>
        <p:nvPicPr>
          <p:cNvPr id="7" name="Image 2" descr=" 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13081000"/>
            <a:ext cx="24387048" cy="635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318540" y="3505200"/>
            <a:ext cx="21359836" cy="6853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855"/>
              </a:lnSpc>
              <a:buNone/>
            </a:pPr>
            <a:r>
              <a:rPr lang="en-IN" sz="4800" dirty="0">
                <a:effectLst/>
              </a:rPr>
              <a:t>Search Address Book:</a:t>
            </a:r>
            <a:endParaRPr lang="en-US" sz="4500" dirty="0"/>
          </a:p>
          <a:p>
            <a:pPr marL="685800" lvl="1" indent="-342900" algn="l">
              <a:lnSpc>
                <a:spcPts val="6789"/>
              </a:lnSpc>
              <a:buSzPct val="100000"/>
              <a:buChar char="•"/>
            </a:pPr>
            <a:r>
              <a:rPr lang="en-US" sz="3200" dirty="0">
                <a:effectLst/>
              </a:rPr>
              <a:t>The system prompts the user to choose a search criteria (first name, last name, address, </a:t>
            </a:r>
            <a:br>
              <a:rPr lang="en-US" sz="3200" dirty="0">
                <a:effectLst/>
              </a:rPr>
            </a:br>
            <a:r>
              <a:rPr lang="en-US" sz="3200" dirty="0">
                <a:effectLst/>
              </a:rPr>
              <a:t>or contact number</a:t>
            </a:r>
            <a:r>
              <a:rPr lang="en-US" sz="3100" kern="0" spc="90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.</a:t>
            </a:r>
            <a:endParaRPr lang="en-US" sz="4500" dirty="0"/>
          </a:p>
          <a:p>
            <a:pPr marL="685800" lvl="1" indent="-342900" algn="l">
              <a:lnSpc>
                <a:spcPts val="6789"/>
              </a:lnSpc>
              <a:buSzPct val="100000"/>
              <a:buChar char="•"/>
            </a:pPr>
            <a:r>
              <a:rPr lang="en-US" sz="3200" dirty="0">
                <a:effectLst/>
              </a:rPr>
              <a:t>The system searches for contacts in the text file database that match the search criteria and </a:t>
            </a:r>
            <a:br>
              <a:rPr lang="en-US" sz="3200" dirty="0">
                <a:effectLst/>
              </a:rPr>
            </a:br>
            <a:r>
              <a:rPr lang="en-US" sz="3200" dirty="0">
                <a:effectLst/>
              </a:rPr>
              <a:t>displays them to the user.</a:t>
            </a:r>
          </a:p>
          <a:p>
            <a:pPr marL="342900" lvl="1" algn="l">
              <a:lnSpc>
                <a:spcPts val="6789"/>
              </a:lnSpc>
              <a:buSzPct val="100000"/>
            </a:pPr>
            <a:r>
              <a:rPr lang="en-IN" sz="4800" dirty="0">
                <a:effectLst/>
              </a:rPr>
              <a:t>Exit:</a:t>
            </a:r>
            <a:endParaRPr lang="en-US" sz="4500" dirty="0"/>
          </a:p>
          <a:p>
            <a:pPr marL="685800" lvl="1" indent="-342900" algn="l">
              <a:lnSpc>
                <a:spcPts val="6789"/>
              </a:lnSpc>
              <a:buSzPct val="100000"/>
              <a:buChar char="•"/>
            </a:pPr>
            <a:r>
              <a:rPr lang="en-US" sz="3200" dirty="0">
                <a:effectLst/>
              </a:rPr>
              <a:t>The system terminates the program.</a:t>
            </a:r>
            <a:endParaRPr lang="en-US" sz="4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50981" y="0"/>
            <a:ext cx="10936067" cy="13716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1289" y="1600200"/>
            <a:ext cx="6888494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PRESENTED BY:-</a:t>
            </a:r>
            <a:endParaRPr lang="en-US" sz="7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349801-C755-ED83-A206-1019C50E9481}"/>
              </a:ext>
            </a:extLst>
          </p:cNvPr>
          <p:cNvSpPr txBox="1"/>
          <p:nvPr/>
        </p:nvSpPr>
        <p:spPr>
          <a:xfrm>
            <a:off x="711289" y="3306788"/>
            <a:ext cx="1219200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en-IN" sz="4400" dirty="0">
                <a:effectLst/>
              </a:rPr>
              <a:t>Ashwin S| AP22110010746</a:t>
            </a:r>
          </a:p>
          <a:p>
            <a:pPr marL="0" indent="0" algn="l">
              <a:buNone/>
            </a:pPr>
            <a:r>
              <a:rPr lang="en-IN" sz="4400" dirty="0" err="1">
                <a:effectLst/>
              </a:rPr>
              <a:t>Jaayny</a:t>
            </a:r>
            <a:r>
              <a:rPr lang="en-IN" sz="4400" dirty="0">
                <a:effectLst/>
              </a:rPr>
              <a:t> </a:t>
            </a:r>
            <a:r>
              <a:rPr lang="en-IN" sz="4400" dirty="0" err="1">
                <a:effectLst/>
              </a:rPr>
              <a:t>Mithri</a:t>
            </a:r>
            <a:r>
              <a:rPr lang="en-IN" sz="4400" dirty="0">
                <a:effectLst/>
              </a:rPr>
              <a:t> </a:t>
            </a:r>
            <a:r>
              <a:rPr lang="en-IN" sz="4400" dirty="0" err="1">
                <a:effectLst/>
              </a:rPr>
              <a:t>Dasari</a:t>
            </a:r>
            <a:r>
              <a:rPr lang="en-IN" sz="4400" dirty="0">
                <a:effectLst/>
              </a:rPr>
              <a:t>| AP22110010755</a:t>
            </a:r>
          </a:p>
          <a:p>
            <a:pPr marL="0" indent="0" algn="l">
              <a:buNone/>
            </a:pPr>
            <a:r>
              <a:rPr lang="en-IN" sz="4400" dirty="0">
                <a:effectLst/>
              </a:rPr>
              <a:t>Karishma Pathan| AP22110010753</a:t>
            </a:r>
          </a:p>
          <a:p>
            <a:pPr marL="0" indent="0" algn="l">
              <a:buNone/>
            </a:pPr>
            <a:r>
              <a:rPr lang="en-IN" sz="4400" dirty="0" err="1">
                <a:effectLst/>
              </a:rPr>
              <a:t>Nikhileswar</a:t>
            </a:r>
            <a:r>
              <a:rPr lang="en-IN" sz="4400" dirty="0">
                <a:effectLst/>
              </a:rPr>
              <a:t> Kotha| AP22110010757</a:t>
            </a:r>
          </a:p>
          <a:p>
            <a:pPr marL="0" indent="0" algn="l">
              <a:buNone/>
            </a:pPr>
            <a:r>
              <a:rPr lang="en-IN" sz="4400" dirty="0">
                <a:effectLst/>
              </a:rPr>
              <a:t>Sudarshan Reddy </a:t>
            </a:r>
            <a:r>
              <a:rPr lang="en-IN" sz="4400" dirty="0" err="1">
                <a:effectLst/>
              </a:rPr>
              <a:t>Palle</a:t>
            </a:r>
            <a:r>
              <a:rPr lang="en-IN" sz="4400" dirty="0">
                <a:effectLst/>
              </a:rPr>
              <a:t>| AP22110010777</a:t>
            </a:r>
            <a:endParaRPr lang="en-US" sz="4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167</TotalTime>
  <Words>776</Words>
  <Application>Microsoft Office PowerPoint</Application>
  <PresentationFormat>Custom</PresentationFormat>
  <Paragraphs>88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Roboto Bold</vt:lpstr>
      <vt:lpstr>Roboto Light</vt:lpstr>
      <vt:lpstr>Sans Serif Collection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Ashwin S</cp:lastModifiedBy>
  <cp:revision>7</cp:revision>
  <dcterms:created xsi:type="dcterms:W3CDTF">2023-11-03T21:12:00Z</dcterms:created>
  <dcterms:modified xsi:type="dcterms:W3CDTF">2024-02-06T19:20:33Z</dcterms:modified>
</cp:coreProperties>
</file>